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03" r:id="rId3"/>
    <p:sldId id="257" r:id="rId4"/>
    <p:sldId id="258" r:id="rId5"/>
    <p:sldId id="299" r:id="rId6"/>
    <p:sldId id="315" r:id="rId7"/>
    <p:sldId id="311" r:id="rId8"/>
    <p:sldId id="259" r:id="rId9"/>
    <p:sldId id="260" r:id="rId10"/>
    <p:sldId id="261" r:id="rId11"/>
    <p:sldId id="262" r:id="rId12"/>
    <p:sldId id="263" r:id="rId13"/>
    <p:sldId id="292" r:id="rId14"/>
    <p:sldId id="293" r:id="rId15"/>
    <p:sldId id="294" r:id="rId16"/>
    <p:sldId id="298" r:id="rId17"/>
    <p:sldId id="297" r:id="rId18"/>
    <p:sldId id="314" r:id="rId19"/>
    <p:sldId id="302" r:id="rId20"/>
    <p:sldId id="312" r:id="rId21"/>
    <p:sldId id="300" r:id="rId22"/>
    <p:sldId id="301" r:id="rId23"/>
    <p:sldId id="305" r:id="rId24"/>
    <p:sldId id="306" r:id="rId25"/>
    <p:sldId id="308" r:id="rId26"/>
    <p:sldId id="309" r:id="rId27"/>
    <p:sldId id="310" r:id="rId28"/>
    <p:sldId id="307" r:id="rId29"/>
    <p:sldId id="313" r:id="rId30"/>
  </p:sldIdLst>
  <p:sldSz cx="9144000" cy="5143500" type="screen16x9"/>
  <p:notesSz cx="6858000" cy="9144000"/>
  <p:embeddedFontLst>
    <p:embeddedFont>
      <p:font typeface="Montserrat" panose="020B0604020202020204" charset="0"/>
      <p:regular r:id="rId32"/>
      <p:bold r:id="rId33"/>
    </p:embeddedFont>
    <p:embeddedFont>
      <p:font typeface="Roboto" panose="02000000000000000000" charset="0"/>
      <p:regular r:id="rId34"/>
      <p:bold r:id="rId35"/>
      <p:italic r:id="rId36"/>
      <p:boldItalic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2B8"/>
    <a:srgbClr val="6FA8DC"/>
    <a:srgbClr val="27A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8AB124C-0EE5-4E4E-B538-8F9F555F7BBA}">
  <a:tblStyle styleId="{D8AB124C-0EE5-4E4E-B538-8F9F555F7BB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8" y="-4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4983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Shape 1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Shape 1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Shape 1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켄트 벡 등이 제안한 소프트웨어 개발 방법론으로써,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요구사항이 시시각각 변하는 때에 적합한 방법이다.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10~12개의 Practice를 정의하고 있으며, 소규모 프로젝트에 적합하다.</a:t>
            </a:r>
          </a:p>
          <a:p>
            <a:pPr lv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켄트 벡은 실천 방법 뿐만 아니라 가치와 원칙, 목적에 대해서도 강조했다.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Shape 1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Release plan: 전반적인 프로젝트에 대한 설계로, Iteration plan을 만들기 위해 쓰인다.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프로젝트와 관련된 모든 사람이 각자의 결정을 할 수 있게 하는 규칙을 가지고 있는데, 그 규칙은 일정을 협상하기 위한 방법을 제공한다.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핵심은 user story를 가지고서 프로그래밍에 걸리는 시간을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추정하는 것이다.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범위(scope), 자원(resources), 시간, 품질로 네 가지 요소에 기초하여 이루어진다.</a:t>
            </a:r>
          </a:p>
          <a:p>
            <a:pPr lvl="0" rtl="0">
              <a:spcBef>
                <a:spcPts val="0"/>
              </a:spcBef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599" cy="276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-190654" y="180462"/>
            <a:ext cx="9618283" cy="1632384"/>
            <a:chOff x="-114454" y="180462"/>
            <a:chExt cx="9618283" cy="1632384"/>
          </a:xfrm>
        </p:grpSpPr>
        <p:sp>
          <p:nvSpPr>
            <p:cNvPr id="12" name="Shape 12"/>
            <p:cNvSpPr/>
            <p:nvPr/>
          </p:nvSpPr>
          <p:spPr>
            <a:xfrm>
              <a:off x="3135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222212" y="227541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017029" y="180462"/>
              <a:ext cx="248745" cy="430924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5" name="Shape 15"/>
            <p:cNvGrpSpPr/>
            <p:nvPr/>
          </p:nvGrpSpPr>
          <p:grpSpPr>
            <a:xfrm>
              <a:off x="2116563" y="220890"/>
              <a:ext cx="342881" cy="350068"/>
              <a:chOff x="3951850" y="2985350"/>
              <a:chExt cx="407950" cy="416500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0" t="0" r="0" b="0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0" t="0" r="0" b="0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0" t="0" r="0" b="0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0" t="0" r="0" b="0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" name="Shape 20"/>
            <p:cNvGrpSpPr/>
            <p:nvPr/>
          </p:nvGrpSpPr>
          <p:grpSpPr>
            <a:xfrm>
              <a:off x="-114454" y="814472"/>
              <a:ext cx="3920223" cy="376691"/>
              <a:chOff x="151025" y="1029894"/>
              <a:chExt cx="3920223" cy="376691"/>
            </a:xfrm>
          </p:grpSpPr>
          <p:sp>
            <p:nvSpPr>
              <p:cNvPr id="21" name="Shape 21"/>
              <p:cNvSpPr/>
              <p:nvPr/>
            </p:nvSpPr>
            <p:spPr>
              <a:xfrm>
                <a:off x="1057375" y="1063682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22" name="Shape 22"/>
              <p:cNvGrpSpPr/>
              <p:nvPr/>
            </p:nvGrpSpPr>
            <p:grpSpPr>
              <a:xfrm>
                <a:off x="151025" y="1086197"/>
                <a:ext cx="391000" cy="264085"/>
                <a:chOff x="564675" y="1700625"/>
                <a:chExt cx="465200" cy="314200"/>
              </a:xfrm>
            </p:grpSpPr>
            <p:sp>
              <p:nvSpPr>
                <p:cNvPr id="23" name="Shape 23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" name="Shape 24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" name="Shape 2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6" name="Shape 26"/>
              <p:cNvGrpSpPr/>
              <p:nvPr/>
            </p:nvGrpSpPr>
            <p:grpSpPr>
              <a:xfrm>
                <a:off x="1912558" y="1029894"/>
                <a:ext cx="359271" cy="376691"/>
                <a:chOff x="5961125" y="1623900"/>
                <a:chExt cx="427450" cy="448175"/>
              </a:xfrm>
            </p:grpSpPr>
            <p:sp>
              <p:nvSpPr>
                <p:cNvPr id="27" name="Shape 2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8" name="Shape 28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9" name="Shape 29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0" name="Shape 30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1" name="Shape 31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2" name="Shape 32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3" name="Shape 33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34" name="Shape 34"/>
              <p:cNvGrpSpPr/>
              <p:nvPr/>
            </p:nvGrpSpPr>
            <p:grpSpPr>
              <a:xfrm>
                <a:off x="2787179" y="1056517"/>
                <a:ext cx="435021" cy="323445"/>
                <a:chOff x="5247525" y="3007275"/>
                <a:chExt cx="517575" cy="384825"/>
              </a:xfrm>
            </p:grpSpPr>
            <p:sp>
              <p:nvSpPr>
                <p:cNvPr id="35" name="Shape 3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6" name="Shape 3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37" name="Shape 37"/>
              <p:cNvGrpSpPr/>
              <p:nvPr/>
            </p:nvGrpSpPr>
            <p:grpSpPr>
              <a:xfrm>
                <a:off x="3737549" y="1053701"/>
                <a:ext cx="333699" cy="329076"/>
                <a:chOff x="3292425" y="3664250"/>
                <a:chExt cx="397025" cy="391525"/>
              </a:xfrm>
            </p:grpSpPr>
            <p:sp>
              <p:nvSpPr>
                <p:cNvPr id="38" name="Shape 3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9" name="Shape 3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0" name="Shape 4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41" name="Shape 41"/>
            <p:cNvGrpSpPr/>
            <p:nvPr/>
          </p:nvGrpSpPr>
          <p:grpSpPr>
            <a:xfrm>
              <a:off x="285114" y="1470448"/>
              <a:ext cx="3894630" cy="342398"/>
              <a:chOff x="176103" y="1851448"/>
              <a:chExt cx="3894630" cy="342398"/>
            </a:xfrm>
          </p:grpSpPr>
          <p:grpSp>
            <p:nvGrpSpPr>
              <p:cNvPr id="42" name="Shape 42"/>
              <p:cNvGrpSpPr/>
              <p:nvPr/>
            </p:nvGrpSpPr>
            <p:grpSpPr>
              <a:xfrm>
                <a:off x="2023105" y="1859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43" name="Shape 4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4" name="Shape 4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45" name="Shape 45"/>
              <p:cNvGrpSpPr/>
              <p:nvPr/>
            </p:nvGrpSpPr>
            <p:grpSpPr>
              <a:xfrm>
                <a:off x="1093458" y="1865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46" name="Shape 46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7" name="Shape 47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8" name="Shape 48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9" name="Shape 49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0" name="Shape 50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1" name="Shape 51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2" name="Shape 52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53" name="Shape 53"/>
              <p:cNvSpPr/>
              <p:nvPr/>
            </p:nvSpPr>
            <p:spPr>
              <a:xfrm>
                <a:off x="176103" y="1852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54" name="Shape 54"/>
              <p:cNvGrpSpPr/>
              <p:nvPr/>
            </p:nvGrpSpPr>
            <p:grpSpPr>
              <a:xfrm>
                <a:off x="3738064" y="1856312"/>
                <a:ext cx="332669" cy="332669"/>
                <a:chOff x="6649150" y="309350"/>
                <a:chExt cx="395800" cy="395800"/>
              </a:xfrm>
            </p:grpSpPr>
            <p:sp>
              <p:nvSpPr>
                <p:cNvPr id="55" name="Shape 5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6" name="Shape 5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7" name="Shape 5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9" name="Shape 5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0" name="Shape 6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1" name="Shape 6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2" name="Shape 6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3" name="Shape 6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4" name="Shape 6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5" name="Shape 6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6" name="Shape 6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7" name="Shape 6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8" name="Shape 6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9" name="Shape 6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0" name="Shape 7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2" name="Shape 7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3" name="Shape 7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4" name="Shape 7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5" name="Shape 7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6" name="Shape 7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7" name="Shape 7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78" name="Shape 78"/>
              <p:cNvGrpSpPr/>
              <p:nvPr/>
            </p:nvGrpSpPr>
            <p:grpSpPr>
              <a:xfrm>
                <a:off x="2945587" y="1851448"/>
                <a:ext cx="215966" cy="342398"/>
                <a:chOff x="6718575" y="2318625"/>
                <a:chExt cx="256950" cy="407375"/>
              </a:xfrm>
            </p:grpSpPr>
            <p:sp>
              <p:nvSpPr>
                <p:cNvPr id="79" name="Shape 7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0" name="Shape 8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1" name="Shape 8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2" name="Shape 8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3" name="Shape 8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4" name="Shape 8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5" name="Shape 8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6" name="Shape 8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Shape 87"/>
            <p:cNvGrpSpPr/>
            <p:nvPr/>
          </p:nvGrpSpPr>
          <p:grpSpPr>
            <a:xfrm>
              <a:off x="3832686" y="180462"/>
              <a:ext cx="4766659" cy="1632384"/>
              <a:chOff x="175086" y="180462"/>
              <a:chExt cx="4766659" cy="1632384"/>
            </a:xfrm>
          </p:grpSpPr>
          <p:grpSp>
            <p:nvGrpSpPr>
              <p:cNvPr id="88" name="Shape 88"/>
              <p:cNvGrpSpPr/>
              <p:nvPr/>
            </p:nvGrpSpPr>
            <p:grpSpPr>
              <a:xfrm>
                <a:off x="175086" y="180462"/>
                <a:ext cx="3852689" cy="430924"/>
                <a:chOff x="175086" y="180462"/>
                <a:chExt cx="3852689" cy="430924"/>
              </a:xfrm>
            </p:grpSpPr>
            <p:grpSp>
              <p:nvGrpSpPr>
                <p:cNvPr id="89" name="Shape 89"/>
                <p:cNvGrpSpPr/>
                <p:nvPr/>
              </p:nvGrpSpPr>
              <p:grpSpPr>
                <a:xfrm>
                  <a:off x="175086" y="186861"/>
                  <a:ext cx="342881" cy="418127"/>
                  <a:chOff x="596350" y="929175"/>
                  <a:chExt cx="407950" cy="497475"/>
                </a:xfrm>
              </p:grpSpPr>
              <p:sp>
                <p:nvSpPr>
                  <p:cNvPr id="90" name="Shape 90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1" name="Shape 91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2" name="Shape 92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3" name="Shape 93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4" name="Shape 94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5" name="Shape 95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6" name="Shape 96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97" name="Shape 97"/>
                <p:cNvSpPr/>
                <p:nvPr/>
              </p:nvSpPr>
              <p:spPr>
                <a:xfrm>
                  <a:off x="1075552" y="221405"/>
                  <a:ext cx="351076" cy="3490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98" name="Shape 98"/>
                <p:cNvSpPr/>
                <p:nvPr/>
              </p:nvSpPr>
              <p:spPr>
                <a:xfrm>
                  <a:off x="1984212" y="227541"/>
                  <a:ext cx="336767" cy="3367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99" name="Shape 99"/>
                <p:cNvSpPr/>
                <p:nvPr/>
              </p:nvSpPr>
              <p:spPr>
                <a:xfrm>
                  <a:off x="3779029" y="180462"/>
                  <a:ext cx="248745" cy="430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100" name="Shape 100"/>
                <p:cNvGrpSpPr/>
                <p:nvPr/>
              </p:nvGrpSpPr>
              <p:grpSpPr>
                <a:xfrm>
                  <a:off x="2878563" y="220890"/>
                  <a:ext cx="342881" cy="350068"/>
                  <a:chOff x="3951850" y="2985350"/>
                  <a:chExt cx="407950" cy="416500"/>
                </a:xfrm>
              </p:grpSpPr>
              <p:sp>
                <p:nvSpPr>
                  <p:cNvPr id="101" name="Shape 101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2" name="Shape 102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3" name="Shape 103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4" name="Shape 104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" name="Shape 105"/>
              <p:cNvGrpSpPr/>
              <p:nvPr/>
            </p:nvGrpSpPr>
            <p:grpSpPr>
              <a:xfrm>
                <a:off x="647545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106" name="Shape 106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107" name="Shape 107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108" name="Shape 108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9" name="Shape 109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0" name="Shape 110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" name="Shape 111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112" name="Shape 112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3" name="Shape 113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4" name="Shape 114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5" name="Shape 115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6" name="Shape 116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7" name="Shape 117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8" name="Shape 118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" name="Shape 119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120" name="Shape 120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1" name="Shape 121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2" name="Shape 122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123" name="Shape 123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4" name="Shape 124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5" name="Shape 125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Shape 126"/>
              <p:cNvGrpSpPr/>
              <p:nvPr/>
            </p:nvGrpSpPr>
            <p:grpSpPr>
              <a:xfrm>
                <a:off x="1047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127" name="Shape 127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128" name="Shape 128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9" name="Shape 129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" name="Shape 130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131" name="Shape 131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2" name="Shape 132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3" name="Shape 133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4" name="Shape 134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5" name="Shape 135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6" name="Shape 136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7" name="Shape 137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38" name="Shape 138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139" name="Shape 139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140" name="Shape 140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1" name="Shape 141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2" name="Shape 142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3" name="Shape 143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4" name="Shape 144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5" name="Shape 145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6" name="Shape 146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7" name="Shape 147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8" name="Shape 148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9" name="Shape 149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0" name="Shape 150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1" name="Shape 151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2" name="Shape 152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3" name="Shape 153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4" name="Shape 154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5" name="Shape 155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6" name="Shape 156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7" name="Shape 157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8" name="Shape 158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9" name="Shape 159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0" name="Shape 160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1" name="Shape 161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2" name="Shape 162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" name="Shape 163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164" name="Shape 164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5" name="Shape 165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6" name="Shape 166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7" name="Shape 167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8" name="Shape 168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9" name="Shape 169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0" name="Shape 170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1" name="Shape 171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2" name="Shape 172"/>
            <p:cNvGrpSpPr/>
            <p:nvPr/>
          </p:nvGrpSpPr>
          <p:grpSpPr>
            <a:xfrm>
              <a:off x="8252286" y="186861"/>
              <a:ext cx="342881" cy="418127"/>
              <a:chOff x="596350" y="929175"/>
              <a:chExt cx="407950" cy="497475"/>
            </a:xfrm>
          </p:grpSpPr>
          <p:sp>
            <p:nvSpPr>
              <p:cNvPr id="173" name="Shape 173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0" t="0" r="0" b="0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0" t="0" r="0" b="0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80" name="Shape 180"/>
            <p:cNvSpPr/>
            <p:nvPr/>
          </p:nvSpPr>
          <p:spPr>
            <a:xfrm>
              <a:off x="91527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81" name="Shape 181"/>
            <p:cNvGrpSpPr/>
            <p:nvPr/>
          </p:nvGrpSpPr>
          <p:grpSpPr>
            <a:xfrm>
              <a:off x="8724745" y="870775"/>
              <a:ext cx="391000" cy="264085"/>
              <a:chOff x="564675" y="1700625"/>
              <a:chExt cx="465200" cy="314200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85" name="Shape 185"/>
            <p:cNvSpPr/>
            <p:nvPr/>
          </p:nvSpPr>
          <p:spPr>
            <a:xfrm>
              <a:off x="9124314" y="1471215"/>
              <a:ext cx="340843" cy="340864"/>
            </a:xfrm>
            <a:custGeom>
              <a:avLst/>
              <a:gdLst/>
              <a:ahLst/>
              <a:cxnLst/>
              <a:rect l="0" t="0" r="0" b="0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190654" y="180462"/>
            <a:ext cx="9618283" cy="1632384"/>
            <a:chOff x="-114454" y="180462"/>
            <a:chExt cx="9618283" cy="1632384"/>
          </a:xfrm>
        </p:grpSpPr>
        <p:sp>
          <p:nvSpPr>
            <p:cNvPr id="188" name="Shape 188"/>
            <p:cNvSpPr/>
            <p:nvPr/>
          </p:nvSpPr>
          <p:spPr>
            <a:xfrm>
              <a:off x="3135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222212" y="227541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017029" y="180462"/>
              <a:ext cx="248745" cy="430924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1" name="Shape 191"/>
            <p:cNvGrpSpPr/>
            <p:nvPr/>
          </p:nvGrpSpPr>
          <p:grpSpPr>
            <a:xfrm>
              <a:off x="2116563" y="220890"/>
              <a:ext cx="342881" cy="350068"/>
              <a:chOff x="3951850" y="2985350"/>
              <a:chExt cx="407950" cy="416500"/>
            </a:xfrm>
          </p:grpSpPr>
          <p:sp>
            <p:nvSpPr>
              <p:cNvPr id="192" name="Shape 192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0" t="0" r="0" b="0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0" t="0" r="0" b="0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0" t="0" r="0" b="0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0" t="0" r="0" b="0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6" name="Shape 196"/>
            <p:cNvGrpSpPr/>
            <p:nvPr/>
          </p:nvGrpSpPr>
          <p:grpSpPr>
            <a:xfrm>
              <a:off x="-114454" y="814472"/>
              <a:ext cx="3920223" cy="376691"/>
              <a:chOff x="151025" y="1029894"/>
              <a:chExt cx="3920223" cy="376691"/>
            </a:xfrm>
          </p:grpSpPr>
          <p:sp>
            <p:nvSpPr>
              <p:cNvPr id="197" name="Shape 197"/>
              <p:cNvSpPr/>
              <p:nvPr/>
            </p:nvSpPr>
            <p:spPr>
              <a:xfrm>
                <a:off x="1057375" y="1063682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98" name="Shape 198"/>
              <p:cNvGrpSpPr/>
              <p:nvPr/>
            </p:nvGrpSpPr>
            <p:grpSpPr>
              <a:xfrm>
                <a:off x="151025" y="1086197"/>
                <a:ext cx="391000" cy="264085"/>
                <a:chOff x="564675" y="1700625"/>
                <a:chExt cx="465200" cy="314200"/>
              </a:xfrm>
            </p:grpSpPr>
            <p:sp>
              <p:nvSpPr>
                <p:cNvPr id="199" name="Shape 199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0" name="Shape 200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1" name="Shape 201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02" name="Shape 202"/>
              <p:cNvGrpSpPr/>
              <p:nvPr/>
            </p:nvGrpSpPr>
            <p:grpSpPr>
              <a:xfrm>
                <a:off x="1912558" y="1029894"/>
                <a:ext cx="359271" cy="376691"/>
                <a:chOff x="5961125" y="1623900"/>
                <a:chExt cx="427450" cy="448175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5" name="Shape 205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6" name="Shape 206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7" name="Shape 207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8" name="Shape 208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9" name="Shape 209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10" name="Shape 210"/>
              <p:cNvGrpSpPr/>
              <p:nvPr/>
            </p:nvGrpSpPr>
            <p:grpSpPr>
              <a:xfrm>
                <a:off x="2787179" y="1056517"/>
                <a:ext cx="435021" cy="323445"/>
                <a:chOff x="5247525" y="3007275"/>
                <a:chExt cx="517575" cy="384825"/>
              </a:xfrm>
            </p:grpSpPr>
            <p:sp>
              <p:nvSpPr>
                <p:cNvPr id="211" name="Shape 211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2" name="Shape 21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13" name="Shape 213"/>
              <p:cNvGrpSpPr/>
              <p:nvPr/>
            </p:nvGrpSpPr>
            <p:grpSpPr>
              <a:xfrm>
                <a:off x="3737549" y="1053701"/>
                <a:ext cx="333699" cy="329076"/>
                <a:chOff x="3292425" y="3664250"/>
                <a:chExt cx="397025" cy="391525"/>
              </a:xfrm>
            </p:grpSpPr>
            <p:sp>
              <p:nvSpPr>
                <p:cNvPr id="214" name="Shape 214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5" name="Shape 215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6" name="Shape 216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Shape 217"/>
            <p:cNvGrpSpPr/>
            <p:nvPr/>
          </p:nvGrpSpPr>
          <p:grpSpPr>
            <a:xfrm>
              <a:off x="285114" y="1470448"/>
              <a:ext cx="3894630" cy="342398"/>
              <a:chOff x="176103" y="1851448"/>
              <a:chExt cx="3894630" cy="342398"/>
            </a:xfrm>
          </p:grpSpPr>
          <p:grpSp>
            <p:nvGrpSpPr>
              <p:cNvPr id="218" name="Shape 218"/>
              <p:cNvGrpSpPr/>
              <p:nvPr/>
            </p:nvGrpSpPr>
            <p:grpSpPr>
              <a:xfrm>
                <a:off x="2023105" y="1859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219" name="Shape 219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0" name="Shape 220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21" name="Shape 221"/>
              <p:cNvGrpSpPr/>
              <p:nvPr/>
            </p:nvGrpSpPr>
            <p:grpSpPr>
              <a:xfrm>
                <a:off x="1093458" y="1865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222" name="Shape 22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3" name="Shape 22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4" name="Shape 224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5" name="Shape 22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6" name="Shape 22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7" name="Shape 22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8" name="Shape 228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29" name="Shape 229"/>
              <p:cNvSpPr/>
              <p:nvPr/>
            </p:nvSpPr>
            <p:spPr>
              <a:xfrm>
                <a:off x="176103" y="1852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230" name="Shape 230"/>
              <p:cNvGrpSpPr/>
              <p:nvPr/>
            </p:nvGrpSpPr>
            <p:grpSpPr>
              <a:xfrm>
                <a:off x="3738064" y="1856312"/>
                <a:ext cx="332669" cy="332669"/>
                <a:chOff x="6649150" y="309350"/>
                <a:chExt cx="395800" cy="395800"/>
              </a:xfrm>
            </p:grpSpPr>
            <p:sp>
              <p:nvSpPr>
                <p:cNvPr id="231" name="Shape 231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2" name="Shape 232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4" name="Shape 234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5" name="Shape 235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6" name="Shape 236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7" name="Shape 237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8" name="Shape 238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9" name="Shape 239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0" name="Shape 240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1" name="Shape 241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2" name="Shape 242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3" name="Shape 243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4" name="Shape 244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5" name="Shape 245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6" name="Shape 246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7" name="Shape 247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8" name="Shape 248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9" name="Shape 249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0" name="Shape 250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1" name="Shape 251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2" name="Shape 252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3" name="Shape 253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54" name="Shape 254"/>
              <p:cNvGrpSpPr/>
              <p:nvPr/>
            </p:nvGrpSpPr>
            <p:grpSpPr>
              <a:xfrm>
                <a:off x="2945587" y="1851448"/>
                <a:ext cx="215966" cy="342398"/>
                <a:chOff x="6718575" y="2318625"/>
                <a:chExt cx="256950" cy="407375"/>
              </a:xfrm>
            </p:grpSpPr>
            <p:sp>
              <p:nvSpPr>
                <p:cNvPr id="255" name="Shape 255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6" name="Shape 256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7" name="Shape 257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8" name="Shape 258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9" name="Shape 259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0" name="Shape 260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1" name="Shape 261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2" name="Shape 262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263" name="Shape 263"/>
            <p:cNvGrpSpPr/>
            <p:nvPr/>
          </p:nvGrpSpPr>
          <p:grpSpPr>
            <a:xfrm>
              <a:off x="3832686" y="180462"/>
              <a:ext cx="4766659" cy="1632384"/>
              <a:chOff x="175086" y="180462"/>
              <a:chExt cx="4766659" cy="1632384"/>
            </a:xfrm>
          </p:grpSpPr>
          <p:grpSp>
            <p:nvGrpSpPr>
              <p:cNvPr id="264" name="Shape 264"/>
              <p:cNvGrpSpPr/>
              <p:nvPr/>
            </p:nvGrpSpPr>
            <p:grpSpPr>
              <a:xfrm>
                <a:off x="175086" y="180462"/>
                <a:ext cx="3852689" cy="430924"/>
                <a:chOff x="175086" y="180462"/>
                <a:chExt cx="3852689" cy="430924"/>
              </a:xfrm>
            </p:grpSpPr>
            <p:grpSp>
              <p:nvGrpSpPr>
                <p:cNvPr id="265" name="Shape 265"/>
                <p:cNvGrpSpPr/>
                <p:nvPr/>
              </p:nvGrpSpPr>
              <p:grpSpPr>
                <a:xfrm>
                  <a:off x="175086" y="186861"/>
                  <a:ext cx="342881" cy="418127"/>
                  <a:chOff x="596350" y="929175"/>
                  <a:chExt cx="407950" cy="497475"/>
                </a:xfrm>
              </p:grpSpPr>
              <p:sp>
                <p:nvSpPr>
                  <p:cNvPr id="266" name="Shape 266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7" name="Shape 267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8" name="Shape 268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9" name="Shape 269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0" name="Shape 270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1" name="Shape 271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2" name="Shape 272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273" name="Shape 273"/>
                <p:cNvSpPr/>
                <p:nvPr/>
              </p:nvSpPr>
              <p:spPr>
                <a:xfrm>
                  <a:off x="1075552" y="221405"/>
                  <a:ext cx="351076" cy="3490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4" name="Shape 274"/>
                <p:cNvSpPr/>
                <p:nvPr/>
              </p:nvSpPr>
              <p:spPr>
                <a:xfrm>
                  <a:off x="1984212" y="227541"/>
                  <a:ext cx="336767" cy="3367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5" name="Shape 275"/>
                <p:cNvSpPr/>
                <p:nvPr/>
              </p:nvSpPr>
              <p:spPr>
                <a:xfrm>
                  <a:off x="3779029" y="180462"/>
                  <a:ext cx="248745" cy="430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276" name="Shape 276"/>
                <p:cNvGrpSpPr/>
                <p:nvPr/>
              </p:nvGrpSpPr>
              <p:grpSpPr>
                <a:xfrm>
                  <a:off x="2878563" y="220890"/>
                  <a:ext cx="342881" cy="350068"/>
                  <a:chOff x="3951850" y="2985350"/>
                  <a:chExt cx="407950" cy="416500"/>
                </a:xfrm>
              </p:grpSpPr>
              <p:sp>
                <p:nvSpPr>
                  <p:cNvPr id="277" name="Shape 277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8" name="Shape 278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9" name="Shape 279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0" name="Shape 280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1" name="Shape 281"/>
              <p:cNvGrpSpPr/>
              <p:nvPr/>
            </p:nvGrpSpPr>
            <p:grpSpPr>
              <a:xfrm>
                <a:off x="647545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282" name="Shape 282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283" name="Shape 283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284" name="Shape 284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5" name="Shape 285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6" name="Shape 286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7" name="Shape 287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288" name="Shape 288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9" name="Shape 289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0" name="Shape 290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1" name="Shape 291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2" name="Shape 292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3" name="Shape 293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4" name="Shape 294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5" name="Shape 295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296" name="Shape 296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7" name="Shape 297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8" name="Shape 298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299" name="Shape 299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0" name="Shape 300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1" name="Shape 301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2" name="Shape 302"/>
              <p:cNvGrpSpPr/>
              <p:nvPr/>
            </p:nvGrpSpPr>
            <p:grpSpPr>
              <a:xfrm>
                <a:off x="1047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303" name="Shape 303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304" name="Shape 304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5" name="Shape 305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6" name="Shape 306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307" name="Shape 307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8" name="Shape 308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9" name="Shape 309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0" name="Shape 310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1" name="Shape 311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2" name="Shape 312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3" name="Shape 313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Shape 314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315" name="Shape 315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316" name="Shape 316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7" name="Shape 317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8" name="Shape 318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9" name="Shape 319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0" name="Shape 320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1" name="Shape 321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2" name="Shape 322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3" name="Shape 323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4" name="Shape 324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5" name="Shape 325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6" name="Shape 326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7" name="Shape 327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8" name="Shape 328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9" name="Shape 329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0" name="Shape 330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1" name="Shape 331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2" name="Shape 332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3" name="Shape 333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4" name="Shape 334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5" name="Shape 335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6" name="Shape 336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7" name="Shape 337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8" name="Shape 338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9" name="Shape 339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340" name="Shape 340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1" name="Shape 341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2" name="Shape 342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3" name="Shape 343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4" name="Shape 344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5" name="Shape 345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6" name="Shape 346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7" name="Shape 347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48" name="Shape 348"/>
            <p:cNvGrpSpPr/>
            <p:nvPr/>
          </p:nvGrpSpPr>
          <p:grpSpPr>
            <a:xfrm>
              <a:off x="8252286" y="186861"/>
              <a:ext cx="342881" cy="418127"/>
              <a:chOff x="596350" y="929175"/>
              <a:chExt cx="407950" cy="497475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0" t="0" r="0" b="0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0" t="0" r="0" b="0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56" name="Shape 356"/>
            <p:cNvSpPr/>
            <p:nvPr/>
          </p:nvSpPr>
          <p:spPr>
            <a:xfrm>
              <a:off x="91527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57" name="Shape 357"/>
            <p:cNvGrpSpPr/>
            <p:nvPr/>
          </p:nvGrpSpPr>
          <p:grpSpPr>
            <a:xfrm>
              <a:off x="8724745" y="870775"/>
              <a:ext cx="391000" cy="264085"/>
              <a:chOff x="564675" y="1700625"/>
              <a:chExt cx="465200" cy="314200"/>
            </a:xfrm>
          </p:grpSpPr>
          <p:sp>
            <p:nvSpPr>
              <p:cNvPr id="358" name="Shape 358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61" name="Shape 361"/>
            <p:cNvSpPr/>
            <p:nvPr/>
          </p:nvSpPr>
          <p:spPr>
            <a:xfrm>
              <a:off x="9124314" y="1471215"/>
              <a:ext cx="340843" cy="340864"/>
            </a:xfrm>
            <a:custGeom>
              <a:avLst/>
              <a:gdLst/>
              <a:ahLst/>
              <a:cxnLst/>
              <a:rect l="0" t="0" r="0" b="0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2" name="Shape 362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699" cy="78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Shape 1050"/>
          <p:cNvGrpSpPr/>
          <p:nvPr userDrawn="1"/>
        </p:nvGrpSpPr>
        <p:grpSpPr>
          <a:xfrm>
            <a:off x="-217232" y="-120176"/>
            <a:ext cx="2498094" cy="5384139"/>
            <a:chOff x="-217232" y="-120176"/>
            <a:chExt cx="2498094" cy="5384139"/>
          </a:xfrm>
        </p:grpSpPr>
        <p:grpSp>
          <p:nvGrpSpPr>
            <p:cNvPr id="1051" name="Shape 1051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54" name="Shape 1054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1055" name="Shape 105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6" name="Shape 105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7" name="Shape 105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8" name="Shape 1058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059" name="Shape 1059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1060" name="Shape 1060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61" name="Shape 1061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1062" name="Shape 106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3" name="Shape 106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4" name="Shape 1064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5" name="Shape 106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6" name="Shape 106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7" name="Shape 106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8" name="Shape 1068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69" name="Shape 1069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1070" name="Shape 1070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1" name="Shape 1071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072" name="Shape 1072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1073" name="Shape 1073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74" name="Shape 1074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1075" name="Shape 107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6" name="Shape 107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7" name="Shape 107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079" name="Shape 1079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080" name="Shape 1080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1081" name="Shape 1081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1082" name="Shape 1082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84" name="Shape 1084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1085" name="Shape 1085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86" name="Shape 1086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87" name="Shape 1087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88" name="Shape 1088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1089" name="Shape 1089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0" name="Shape 1090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1" name="Shape 1091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092" name="Shape 1092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1093" name="Shape 1093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94" name="Shape 1094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1095" name="Shape 109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6" name="Shape 109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7" name="Shape 109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98" name="Shape 1098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099" name="Shape 1099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0" name="Shape 1100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1" name="Shape 1101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3" name="Shape 110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4" name="Shape 1104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106" name="Shape 1106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1107" name="Shape 1107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1108" name="Shape 1108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9" name="Shape 1109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0" name="Shape 1110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1" name="Shape 1111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2" name="Shape 1112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3" name="Shape 1113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4" name="Shape 1114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15" name="Shape 1115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17" name="Shape 1117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1118" name="Shape 1118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119" name="Shape 1119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0" name="Shape 1120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1" name="Shape 1121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2" name="Shape 112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3" name="Shape 112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4" name="Shape 1124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5" name="Shape 112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26" name="Shape 1126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127" name="Shape 1127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1128" name="Shape 1128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9" name="Shape 1129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130" name="Shape 1130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1131" name="Shape 1131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1132" name="Shape 1132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3" name="Shape 1133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4" name="Shape 1134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5" name="Shape 113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6" name="Shape 113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7" name="Shape 113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8" name="Shape 1138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9" name="Shape 1139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0" name="Shape 1140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1" name="Shape 1141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2" name="Shape 1142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3" name="Shape 1143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4" name="Shape 1144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5" name="Shape 114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6" name="Shape 114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7" name="Shape 114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8" name="Shape 1148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9" name="Shape 1149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0" name="Shape 1150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1" name="Shape 1151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2" name="Shape 1152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3" name="Shape 1153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4" name="Shape 1154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155" name="Shape 1155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1156" name="Shape 115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8" name="Shape 1158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9" name="Shape 1159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0" name="Shape 1160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1" name="Shape 1161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2" name="Shape 1162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3" name="Shape 1163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64" name="Shape 1164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5" name="Shape 1165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1166" name="Shape 1166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1167" name="Shape 116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8" name="Shape 1168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9" name="Shape 1169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0" name="Shape 1170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1" name="Shape 1171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2" name="Shape 1172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3" name="Shape 1173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4" name="Shape 1174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5" name="Shape 117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6" name="Shape 117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7" name="Shape 117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8" name="Shape 1178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9" name="Shape 1179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1" name="Shape 1181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2" name="Shape 1182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3" name="Shape 1183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4" name="Shape 1184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5" name="Shape 118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6" name="Shape 118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7" name="Shape 118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8" name="Shape 1188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9" name="Shape 1189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190" name="Shape 1190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1191" name="Shape 1191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2" name="Shape 1192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3" name="Shape 1193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4" name="Shape 1194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5" name="Shape 119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6" name="Shape 119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7" name="Shape 119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8" name="Shape 1198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99" name="Shape 1199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200" name="Shape 1200"/>
          <p:cNvSpPr/>
          <p:nvPr/>
        </p:nvSpPr>
        <p:spPr>
          <a:xfrm flipH="1">
            <a:off x="2095199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254422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203" name="Shape 1203"/>
          <p:cNvSpPr txBox="1">
            <a:spLocks noGrp="1"/>
          </p:cNvSpPr>
          <p:nvPr>
            <p:ph type="body" idx="2"/>
          </p:nvPr>
        </p:nvSpPr>
        <p:spPr>
          <a:xfrm>
            <a:off x="570527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204" name="Shape 120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6FA8DC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1999" cy="42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9600"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eXtreme Programming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Shape 1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62" y="1455737"/>
            <a:ext cx="27908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Shape 1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149" y="1707625"/>
            <a:ext cx="3547675" cy="23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2335975" y="492175"/>
            <a:ext cx="5496300" cy="28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rPr>
              <a:t>WHAT IS USER STORY?</a:t>
            </a:r>
            <a:endParaRPr lang="en" sz="3600" b="1"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DESIGN</a:t>
            </a:r>
          </a:p>
        </p:txBody>
      </p:sp>
      <p:sp>
        <p:nvSpPr>
          <p:cNvPr id="1575" name="Shape 1575"/>
          <p:cNvSpPr txBox="1"/>
          <p:nvPr/>
        </p:nvSpPr>
        <p:spPr>
          <a:xfrm>
            <a:off x="2393970" y="627534"/>
            <a:ext cx="2538070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간단</a:t>
            </a: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하게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-2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334" name="Shape 1575"/>
          <p:cNvSpPr txBox="1"/>
          <p:nvPr/>
        </p:nvSpPr>
        <p:spPr>
          <a:xfrm>
            <a:off x="2402032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직관적</a:t>
            </a: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으로</a:t>
            </a:r>
            <a:endParaRPr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Shape 1575"/>
          <p:cNvSpPr txBox="1"/>
          <p:nvPr/>
        </p:nvSpPr>
        <p:spPr>
          <a:xfrm>
            <a:off x="2402032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객체지향적</a:t>
            </a: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으로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핵심기능</a:t>
            </a: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을 중심으로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지금 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당장 필요한 것</a:t>
            </a: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Shape 1575"/>
          <p:cNvSpPr txBox="1"/>
          <p:nvPr/>
        </p:nvSpPr>
        <p:spPr>
          <a:xfrm>
            <a:off x="2393970" y="1419622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디자인합니다</a:t>
            </a:r>
            <a:r>
              <a:rPr lang="en-US" altLang="ko-KR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지속적인 리펙토링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과 함께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1760" y="627534"/>
            <a:ext cx="5904656" cy="794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/>
      <p:bldP spid="1575" grpId="1"/>
      <p:bldP spid="334" grpId="0"/>
      <p:bldP spid="334" grpId="1"/>
      <p:bldP spid="335" grpId="0"/>
      <p:bldP spid="335" grpId="1"/>
      <p:bldP spid="336" grpId="0"/>
      <p:bldP spid="336" grpId="1"/>
      <p:bldP spid="337" grpId="1"/>
      <p:bldP spid="337" grpId="2"/>
      <p:bldP spid="3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92175"/>
            <a:ext cx="5496300" cy="28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어떻게해</a:t>
            </a:r>
            <a:r>
              <a:rPr lang="ko-KR" altLang="en-US" sz="3600" b="1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야</a:t>
            </a:r>
            <a:r>
              <a:rPr lang="ko-KR" altLang="en-US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ko-KR" altLang="en-US" sz="44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객체지향적</a:t>
            </a:r>
            <a:r>
              <a:rPr lang="ko-KR" altLang="en-US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으로</a:t>
            </a:r>
            <a:r>
              <a:rPr lang="en-US" altLang="ko-KR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/>
            </a:r>
            <a:br>
              <a:rPr lang="en-US" altLang="ko-KR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</a:br>
            <a:r>
              <a:rPr lang="ko-KR" altLang="en-US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설계할 수 있을까</a:t>
            </a:r>
            <a:r>
              <a:rPr lang="en-US" altLang="ko-KR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?</a:t>
            </a:r>
            <a:endParaRPr lang="en" sz="3600" b="1"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88068" y="492175"/>
            <a:ext cx="5496300" cy="28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CRC </a:t>
            </a:r>
            <a:r>
              <a:rPr lang="ko-KR" altLang="en-US" sz="36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카드</a:t>
            </a:r>
            <a:r>
              <a:rPr lang="ko-KR" altLang="en-US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를 사용</a:t>
            </a:r>
            <a:r>
              <a:rPr lang="en-US" altLang="ko-KR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</a:t>
            </a:r>
            <a:endParaRPr lang="en" sz="3600" b="1"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pic>
        <p:nvPicPr>
          <p:cNvPr id="4" name="Picture 2" descr="http://www.inf.ed.ac.uk/teaching/courses/inf1/op/Tutorials/2008/blank-c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59273"/>
            <a:ext cx="5225176" cy="28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142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CODING</a:t>
            </a:r>
            <a:endParaRPr lang="en" sz="1700"/>
          </a:p>
        </p:txBody>
      </p:sp>
      <p:sp>
        <p:nvSpPr>
          <p:cNvPr id="1575" name="Shape 1575"/>
          <p:cNvSpPr txBox="1"/>
          <p:nvPr/>
        </p:nvSpPr>
        <p:spPr>
          <a:xfrm>
            <a:off x="2393970" y="627534"/>
            <a:ext cx="5346382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고객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을</a:t>
            </a:r>
            <a:r>
              <a:rPr lang="ko-KR" altLang="en-US" sz="4000" b="1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중심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에 두고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-3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334" name="Shape 1575"/>
          <p:cNvSpPr txBox="1"/>
          <p:nvPr/>
        </p:nvSpPr>
        <p:spPr>
          <a:xfrm>
            <a:off x="2402032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코드 표준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을 지켜서</a:t>
            </a:r>
            <a:endParaRPr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Shape 1575"/>
          <p:cNvSpPr txBox="1"/>
          <p:nvPr/>
        </p:nvSpPr>
        <p:spPr>
          <a:xfrm>
            <a:off x="2402032" y="627534"/>
            <a:ext cx="6562456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유닛 테스트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를 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/>
            </a:r>
            <a:b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</a:b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먼저 작성합니다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두명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이 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한 쌍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이 되어 함께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통합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은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순차적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으로 진행합니다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Shape 1575"/>
          <p:cNvSpPr txBox="1"/>
          <p:nvPr/>
        </p:nvSpPr>
        <p:spPr>
          <a:xfrm>
            <a:off x="2406162" y="1239030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개발합니다</a:t>
            </a:r>
            <a:r>
              <a:rPr lang="en-US" altLang="ko-KR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통합 전용 컴퓨터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를 따로</a:t>
            </a:r>
            <a:endParaRPr lang="en-US" altLang="ko-KR" sz="40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사용합니다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모든 팀원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이 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전체 코드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를 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공유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합니다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1575"/>
          <p:cNvSpPr txBox="1"/>
          <p:nvPr/>
        </p:nvSpPr>
        <p:spPr>
          <a:xfrm>
            <a:off x="2690064" y="2355726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“Collective Ownership”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1575"/>
          <p:cNvSpPr txBox="1"/>
          <p:nvPr/>
        </p:nvSpPr>
        <p:spPr>
          <a:xfrm>
            <a:off x="2627784" y="2355726"/>
            <a:ext cx="6562456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“Test-First Development”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1575"/>
          <p:cNvSpPr txBox="1"/>
          <p:nvPr/>
        </p:nvSpPr>
        <p:spPr>
          <a:xfrm>
            <a:off x="2474040" y="627534"/>
            <a:ext cx="6562456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어떻게 개발할까요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?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680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"/>
                            </p:stCondLst>
                            <p:childTnLst>
                              <p:par>
                                <p:cTn id="4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/>
      <p:bldP spid="1575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11" grpId="0"/>
      <p:bldP spid="12" grpId="0"/>
      <p:bldP spid="13" grpId="0"/>
      <p:bldP spid="13" grpId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92175"/>
            <a:ext cx="5496300" cy="855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유닛 테스트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?</a:t>
            </a: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5" name="Shape 1566"/>
          <p:cNvSpPr txBox="1"/>
          <p:nvPr/>
        </p:nvSpPr>
        <p:spPr>
          <a:xfrm>
            <a:off x="2339752" y="1419622"/>
            <a:ext cx="6624736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</a:t>
            </a:r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모듈이 정확히 작동하는지 테스트</a:t>
            </a: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!”</a:t>
            </a:r>
            <a:endParaRPr lang="en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6" name="Shape 1566"/>
          <p:cNvSpPr txBox="1"/>
          <p:nvPr/>
        </p:nvSpPr>
        <p:spPr>
          <a:xfrm>
            <a:off x="2483769" y="2139702"/>
            <a:ext cx="3144342" cy="2592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Pros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코딩이 쉬워진다</a:t>
            </a: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수정도 쉬워진다</a:t>
            </a: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통합도 쉬워진다</a:t>
            </a: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</a:t>
            </a:r>
            <a:endParaRPr lang="en-US" sz="2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7" name="Shape 1566"/>
          <p:cNvSpPr txBox="1"/>
          <p:nvPr/>
        </p:nvSpPr>
        <p:spPr>
          <a:xfrm>
            <a:off x="5364088" y="2139702"/>
            <a:ext cx="3312368" cy="1944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Cons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귀찮다</a:t>
            </a:r>
            <a:endParaRPr lang="en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24676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20167"/>
            <a:ext cx="5496300" cy="855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Pair Programming?</a:t>
            </a: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5" name="Shape 1566"/>
          <p:cNvSpPr txBox="1"/>
          <p:nvPr/>
        </p:nvSpPr>
        <p:spPr>
          <a:xfrm>
            <a:off x="2339752" y="1347614"/>
            <a:ext cx="6624736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</a:t>
            </a:r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두 개발자가 한 컴퓨터로 개발한다</a:t>
            </a: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!”</a:t>
            </a:r>
            <a:endParaRPr lang="en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6" name="Shape 1566"/>
          <p:cNvSpPr txBox="1"/>
          <p:nvPr/>
        </p:nvSpPr>
        <p:spPr>
          <a:xfrm>
            <a:off x="2555776" y="2211710"/>
            <a:ext cx="6048672" cy="2520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WHY?</a:t>
            </a:r>
            <a:endParaRPr lang="en-US" sz="32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개발 속도 향상</a:t>
            </a:r>
            <a:endParaRPr lang="en-US" altLang="ko-KR" sz="24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에러 발생률 하락</a:t>
            </a:r>
            <a:endParaRPr lang="en-US" altLang="ko-KR" sz="24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문제 해결시간 단축</a:t>
            </a:r>
            <a:endParaRPr lang="en-US" sz="2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0030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575"/>
          <p:cNvSpPr txBox="1"/>
          <p:nvPr/>
        </p:nvSpPr>
        <p:spPr>
          <a:xfrm>
            <a:off x="2411760" y="1347614"/>
            <a:ext cx="655272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800" b="1" smtClean="0">
                <a:solidFill>
                  <a:schemeClr val="bg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Acceptence Test</a:t>
            </a:r>
            <a:r>
              <a:rPr lang="en-US" altLang="ko-KR" sz="48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?</a:t>
            </a:r>
            <a:endParaRPr lang="en-US" altLang="ko-KR" sz="4000" b="1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12" name="Shape 1575"/>
          <p:cNvSpPr txBox="1"/>
          <p:nvPr/>
        </p:nvSpPr>
        <p:spPr>
          <a:xfrm>
            <a:off x="2339752" y="1360314"/>
            <a:ext cx="6552728" cy="2147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800" b="1" smtClean="0">
                <a:solidFill>
                  <a:schemeClr val="bg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Acceptence Test</a:t>
            </a:r>
            <a:r>
              <a:rPr lang="en-US" altLang="ko-KR" sz="48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ko-KR" altLang="en-US" sz="40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까지</a:t>
            </a:r>
            <a:endParaRPr lang="en-US" altLang="ko-KR" sz="4000" b="1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철저하게</a:t>
            </a:r>
            <a:r>
              <a:rPr lang="en-US" altLang="ko-KR" sz="40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!</a:t>
            </a:r>
          </a:p>
        </p:txBody>
      </p:sp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TESTING</a:t>
            </a:r>
            <a:endParaRPr lang="en" sz="1700"/>
          </a:p>
        </p:txBody>
      </p:sp>
      <p:sp>
        <p:nvSpPr>
          <p:cNvPr id="1575" name="Shape 1575"/>
          <p:cNvSpPr txBox="1"/>
          <p:nvPr/>
        </p:nvSpPr>
        <p:spPr>
          <a:xfrm>
            <a:off x="2339752" y="1347614"/>
            <a:ext cx="655272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8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Acceptence Test</a:t>
            </a:r>
            <a:endParaRPr lang="en-US" altLang="ko-KR" sz="4000" b="1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-4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1" name="Shape 1575"/>
          <p:cNvSpPr txBox="1"/>
          <p:nvPr/>
        </p:nvSpPr>
        <p:spPr>
          <a:xfrm>
            <a:off x="2339752" y="699542"/>
            <a:ext cx="6552728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Unit Test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는 필수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</a:t>
            </a:r>
            <a:endParaRPr lang="en-US" altLang="ko-KR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1575"/>
          <p:cNvSpPr txBox="1"/>
          <p:nvPr/>
        </p:nvSpPr>
        <p:spPr>
          <a:xfrm>
            <a:off x="2411760" y="2427734"/>
            <a:ext cx="6552728" cy="201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모듈 단위가 아니라</a:t>
            </a:r>
            <a:endParaRPr lang="en-US" altLang="ko-KR" sz="2800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2800" b="1" smtClean="0">
                <a:solidFill>
                  <a:schemeClr val="accent1">
                    <a:lumMod val="75000"/>
                  </a:schemeClr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User Story</a:t>
            </a:r>
            <a:r>
              <a:rPr lang="en-US" altLang="ko-KR" sz="2800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단위로 개발이 잘 되었는지 검증하는 과정</a:t>
            </a:r>
            <a:endParaRPr lang="en-US" altLang="ko-KR" sz="2800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39132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1575" grpId="0"/>
      <p:bldP spid="1575" grpId="1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Small Release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-5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9" name="Shape 1566"/>
          <p:cNvSpPr txBox="1"/>
          <p:nvPr/>
        </p:nvSpPr>
        <p:spPr>
          <a:xfrm>
            <a:off x="2267744" y="436910"/>
            <a:ext cx="6912768" cy="13594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고객에게 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프로토타입을 </a:t>
            </a:r>
            <a:endParaRPr lang="en-US" altLang="ko-KR" sz="36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보여주고 </a:t>
            </a:r>
            <a:r>
              <a:rPr lang="en-US" altLang="ko-KR" sz="44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Feedback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을 받습니다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 lang="en-US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10" name="Shape 1566"/>
          <p:cNvSpPr txBox="1"/>
          <p:nvPr/>
        </p:nvSpPr>
        <p:spPr>
          <a:xfrm>
            <a:off x="2340124" y="411510"/>
            <a:ext cx="6912768" cy="20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4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Velocity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를 계산해서 </a:t>
            </a:r>
            <a:endParaRPr lang="en-US" altLang="ko-KR" sz="36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다음 이터레이</a:t>
            </a:r>
            <a:r>
              <a:rPr lang="ko-KR" altLang="en-US" sz="3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션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의 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/>
            </a:r>
            <a:b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</a:b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계</a:t>
            </a:r>
            <a:r>
              <a:rPr lang="ko-KR" altLang="en-US" sz="3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획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에 사용합니다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15" name="Shape 1566"/>
          <p:cNvSpPr txBox="1"/>
          <p:nvPr/>
        </p:nvSpPr>
        <p:spPr>
          <a:xfrm>
            <a:off x="2267744" y="3084463"/>
            <a:ext cx="6912768" cy="13594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그 후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, 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고객으로부터</a:t>
            </a:r>
            <a:endParaRPr lang="en-US" altLang="ko-KR" sz="36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새로운 </a:t>
            </a:r>
            <a:r>
              <a:rPr lang="ko-KR" alt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요구사항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을 받습니다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 lang="en-US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0890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20167"/>
            <a:ext cx="5496300" cy="855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7" name="Shape 1566"/>
          <p:cNvSpPr txBox="1"/>
          <p:nvPr/>
        </p:nvSpPr>
        <p:spPr>
          <a:xfrm>
            <a:off x="2339752" y="627534"/>
            <a:ext cx="6912768" cy="783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rPr>
              <a:t>Velocity?</a:t>
            </a:r>
          </a:p>
        </p:txBody>
      </p:sp>
      <p:sp>
        <p:nvSpPr>
          <p:cNvPr id="8" name="Shape 1566"/>
          <p:cNvSpPr txBox="1"/>
          <p:nvPr/>
        </p:nvSpPr>
        <p:spPr>
          <a:xfrm>
            <a:off x="2339752" y="1635646"/>
            <a:ext cx="6912768" cy="18722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한 </a:t>
            </a:r>
            <a:r>
              <a:rPr lang="en-US" altLang="ko-KR" sz="3200" b="1" smtClean="0">
                <a:solidFill>
                  <a:schemeClr val="tx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rPr>
              <a:t>Iteration</a:t>
            </a:r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에서 성공한 </a:t>
            </a: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/>
            </a:r>
            <a:b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</a:br>
            <a:r>
              <a:rPr lang="en-US" altLang="ko-KR" sz="3200" b="1" smtClean="0">
                <a:solidFill>
                  <a:schemeClr val="tx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rPr>
              <a:t>User Story</a:t>
            </a:r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의 개수로 </a:t>
            </a: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/>
            </a:r>
            <a:b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</a:br>
            <a:r>
              <a:rPr lang="ko-KR" altLang="en-US" sz="36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프로젝트의 속도</a:t>
            </a:r>
            <a:r>
              <a:rPr lang="ko-KR" alt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를 계산한다</a:t>
            </a: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 lang="en-US" altLang="ko-KR" sz="32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5881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1. What is XP?</a:t>
            </a:r>
            <a:endParaRPr lang="en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077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3. Managing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95199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1144290"/>
            <a:ext cx="3359632" cy="16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https://lep.london/sites/default/files/images/content_page/Workspace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1350"/>
            <a:ext cx="6242843" cy="176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upload.wikimedia.org/wikipedia/commons/thumb/b/bf/Pair_Programming_at_Chitika.JPG/1280px-Pair_Programming_at_Chitik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144290"/>
            <a:ext cx="2786459" cy="16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544"/>
          <p:cNvSpPr txBox="1"/>
          <p:nvPr/>
        </p:nvSpPr>
        <p:spPr>
          <a:xfrm>
            <a:off x="2319598" y="267494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-KR" altLang="en-US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열린 </a:t>
            </a: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en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Workspace</a:t>
            </a:r>
            <a:r>
              <a:rPr lang="ko-KR" altLang="en-US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분위기를 조성한다</a:t>
            </a: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" sz="24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Shape 1574"/>
          <p:cNvSpPr txBox="1">
            <a:spLocks/>
          </p:cNvSpPr>
          <p:nvPr/>
        </p:nvSpPr>
        <p:spPr>
          <a:xfrm>
            <a:off x="356275" y="1506710"/>
            <a:ext cx="1882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700" smtClean="0"/>
              <a:t>MANAGING</a:t>
            </a:r>
            <a:endParaRPr lang="en" sz="1700"/>
          </a:p>
        </p:txBody>
      </p:sp>
      <p:sp>
        <p:nvSpPr>
          <p:cNvPr id="13" name="Shape 1535"/>
          <p:cNvSpPr txBox="1">
            <a:spLocks/>
          </p:cNvSpPr>
          <p:nvPr/>
        </p:nvSpPr>
        <p:spPr>
          <a:xfrm>
            <a:off x="261475" y="2984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3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9185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544"/>
          <p:cNvSpPr txBox="1"/>
          <p:nvPr/>
        </p:nvSpPr>
        <p:spPr>
          <a:xfrm>
            <a:off x="2319598" y="195486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Velocity</a:t>
            </a:r>
            <a:r>
              <a:rPr lang="ko-KR" altLang="en-US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를 계산하여</a:t>
            </a:r>
            <a:r>
              <a:rPr lang="en-US" altLang="ko-KR" sz="24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계획을 확립한다</a:t>
            </a: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" sz="24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Shape 1574"/>
          <p:cNvSpPr txBox="1">
            <a:spLocks/>
          </p:cNvSpPr>
          <p:nvPr/>
        </p:nvSpPr>
        <p:spPr>
          <a:xfrm>
            <a:off x="356275" y="1506710"/>
            <a:ext cx="1882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700" smtClean="0"/>
              <a:t>MANAGING</a:t>
            </a:r>
            <a:endParaRPr lang="en" sz="1700"/>
          </a:p>
        </p:txBody>
      </p:sp>
      <p:sp>
        <p:nvSpPr>
          <p:cNvPr id="13" name="Shape 1535"/>
          <p:cNvSpPr txBox="1">
            <a:spLocks/>
          </p:cNvSpPr>
          <p:nvPr/>
        </p:nvSpPr>
        <p:spPr>
          <a:xfrm>
            <a:off x="261475" y="2984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3</a:t>
            </a:r>
            <a:endParaRPr lang="en" sz="24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2708"/>
            <a:ext cx="4536504" cy="336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94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395536" y="267494"/>
            <a:ext cx="8352928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smtClean="0"/>
              <a:t>Fix XP</a:t>
            </a:r>
            <a:br>
              <a:rPr lang="en" sz="7200" smtClean="0"/>
            </a:br>
            <a:r>
              <a:rPr lang="en" sz="7200" smtClean="0"/>
              <a:t>WHEN IT </a:t>
            </a:r>
            <a:br>
              <a:rPr lang="en" sz="7200" smtClean="0"/>
            </a:br>
            <a:r>
              <a:rPr lang="en" sz="7200" smtClean="0"/>
              <a:t>BREAKS!</a:t>
            </a:r>
            <a:endParaRPr lang="en" sz="7200"/>
          </a:p>
        </p:txBody>
      </p:sp>
      <p:sp>
        <p:nvSpPr>
          <p:cNvPr id="1627" name="Shape 1627"/>
          <p:cNvSpPr txBox="1">
            <a:spLocks noGrp="1"/>
          </p:cNvSpPr>
          <p:nvPr>
            <p:ph type="subTitle" idx="4294967295"/>
          </p:nvPr>
        </p:nvSpPr>
        <p:spPr>
          <a:xfrm>
            <a:off x="3419872" y="3777775"/>
            <a:ext cx="6513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굳이 </a:t>
            </a:r>
            <a:r>
              <a:rPr lang="en-US" altLang="ko-KR" sz="1800" b="1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eXtreme Programming</a:t>
            </a: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얽매일 필요는 없다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필요하다면 얼마든지 </a:t>
            </a:r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XP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Rule</a:t>
            </a: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고쳐도 된다</a:t>
            </a:r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36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107504" y="2067694"/>
            <a:ext cx="7704856" cy="7200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800" smtClean="0"/>
              <a:t>HIGH MAINTAINABILITY </a:t>
            </a:r>
            <a:br>
              <a:rPr lang="en-US" altLang="ko-KR" sz="4800" smtClean="0"/>
            </a:br>
            <a:endParaRPr lang="en" sz="4800"/>
          </a:p>
        </p:txBody>
      </p:sp>
      <p:sp>
        <p:nvSpPr>
          <p:cNvPr id="4" name="Shape 1626"/>
          <p:cNvSpPr txBox="1">
            <a:spLocks/>
          </p:cNvSpPr>
          <p:nvPr/>
        </p:nvSpPr>
        <p:spPr>
          <a:xfrm>
            <a:off x="2089980" y="3414853"/>
            <a:ext cx="698477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6000" smtClean="0"/>
              <a:t>HIGH FLEXIBILITY</a:t>
            </a:r>
            <a:endParaRPr lang="en" sz="6000"/>
          </a:p>
        </p:txBody>
      </p:sp>
      <p:sp>
        <p:nvSpPr>
          <p:cNvPr id="5" name="Shape 1626"/>
          <p:cNvSpPr txBox="1">
            <a:spLocks/>
          </p:cNvSpPr>
          <p:nvPr/>
        </p:nvSpPr>
        <p:spPr>
          <a:xfrm>
            <a:off x="4067944" y="267494"/>
            <a:ext cx="4536504" cy="14196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8800" smtClean="0">
                <a:solidFill>
                  <a:schemeClr val="accent1">
                    <a:lumMod val="50000"/>
                  </a:schemeClr>
                </a:solidFill>
              </a:rPr>
              <a:t>XP Pros</a:t>
            </a:r>
            <a:br>
              <a:rPr lang="en-US" altLang="ko-KR" sz="8800" smtClean="0">
                <a:solidFill>
                  <a:schemeClr val="accent1">
                    <a:lumMod val="50000"/>
                  </a:schemeClr>
                </a:solidFill>
              </a:rPr>
            </a:br>
            <a:endParaRPr lang="en" sz="88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02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 rot="21160650">
            <a:off x="128510" y="2236438"/>
            <a:ext cx="8352928" cy="864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6600" smtClean="0"/>
              <a:t>CONCRETE RESPONSIBILITY</a:t>
            </a:r>
            <a:endParaRPr lang="en" sz="6600"/>
          </a:p>
        </p:txBody>
      </p:sp>
      <p:sp>
        <p:nvSpPr>
          <p:cNvPr id="3" name="Shape 1626"/>
          <p:cNvSpPr txBox="1">
            <a:spLocks/>
          </p:cNvSpPr>
          <p:nvPr/>
        </p:nvSpPr>
        <p:spPr>
          <a:xfrm rot="900000">
            <a:off x="2162604" y="915029"/>
            <a:ext cx="7408440" cy="1296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8800" smtClean="0"/>
              <a:t>TESTABILITY</a:t>
            </a:r>
            <a:endParaRPr lang="en" sz="8800"/>
          </a:p>
        </p:txBody>
      </p:sp>
    </p:spTree>
    <p:extLst>
      <p:ext uri="{BB962C8B-B14F-4D97-AF65-F5344CB8AC3E}">
        <p14:creationId xmlns:p14="http://schemas.microsoft.com/office/powerpoint/2010/main" val="4150159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5364088" y="1079984"/>
            <a:ext cx="3384376" cy="10081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8000" smtClean="0"/>
              <a:t>LIGHT</a:t>
            </a:r>
            <a:endParaRPr lang="en" sz="8000"/>
          </a:p>
        </p:txBody>
      </p:sp>
      <p:sp>
        <p:nvSpPr>
          <p:cNvPr id="3" name="Shape 1626"/>
          <p:cNvSpPr txBox="1">
            <a:spLocks/>
          </p:cNvSpPr>
          <p:nvPr/>
        </p:nvSpPr>
        <p:spPr>
          <a:xfrm>
            <a:off x="179512" y="3003798"/>
            <a:ext cx="3816424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7200" smtClean="0"/>
              <a:t>VISIBLE</a:t>
            </a:r>
            <a:endParaRPr lang="en" sz="7200"/>
          </a:p>
        </p:txBody>
      </p:sp>
      <p:sp>
        <p:nvSpPr>
          <p:cNvPr id="4" name="Shape 1626"/>
          <p:cNvSpPr txBox="1">
            <a:spLocks/>
          </p:cNvSpPr>
          <p:nvPr/>
        </p:nvSpPr>
        <p:spPr>
          <a:xfrm>
            <a:off x="3779912" y="1053479"/>
            <a:ext cx="2088232" cy="2727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600" smtClean="0">
                <a:solidFill>
                  <a:schemeClr val="accent1">
                    <a:lumMod val="75000"/>
                  </a:schemeClr>
                </a:solidFill>
              </a:rPr>
              <a:t>&amp;</a:t>
            </a:r>
            <a:endParaRPr lang="en" sz="16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hape 1626"/>
          <p:cNvSpPr txBox="1">
            <a:spLocks/>
          </p:cNvSpPr>
          <p:nvPr/>
        </p:nvSpPr>
        <p:spPr>
          <a:xfrm>
            <a:off x="4445348" y="3781399"/>
            <a:ext cx="4728864" cy="972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4800" smtClean="0"/>
              <a:t>EXPLAINABLE</a:t>
            </a:r>
            <a:endParaRPr lang="en" sz="4800"/>
          </a:p>
        </p:txBody>
      </p:sp>
      <p:sp>
        <p:nvSpPr>
          <p:cNvPr id="6" name="Shape 1626"/>
          <p:cNvSpPr txBox="1">
            <a:spLocks/>
          </p:cNvSpPr>
          <p:nvPr/>
        </p:nvSpPr>
        <p:spPr>
          <a:xfrm>
            <a:off x="458292" y="513419"/>
            <a:ext cx="4284476" cy="1080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5400" smtClean="0"/>
              <a:t>REALISTIC</a:t>
            </a:r>
            <a:endParaRPr lang="en" sz="5400"/>
          </a:p>
        </p:txBody>
      </p:sp>
    </p:spTree>
    <p:extLst>
      <p:ext uri="{BB962C8B-B14F-4D97-AF65-F5344CB8AC3E}">
        <p14:creationId xmlns:p14="http://schemas.microsoft.com/office/powerpoint/2010/main" val="41501597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467544" y="51470"/>
            <a:ext cx="8352928" cy="20882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  </a:t>
            </a:r>
            <a:r>
              <a:rPr lang="en-US" altLang="ko-KR" sz="7200" smtClean="0"/>
              <a:t>LOW </a:t>
            </a:r>
            <a:br>
              <a:rPr lang="en-US" altLang="ko-KR" sz="7200" smtClean="0"/>
            </a:br>
            <a:r>
              <a:rPr lang="en-US" altLang="ko-KR" sz="7200" smtClean="0"/>
              <a:t>COST</a:t>
            </a:r>
            <a:endParaRPr lang="en" sz="7200"/>
          </a:p>
        </p:txBody>
      </p:sp>
      <p:sp>
        <p:nvSpPr>
          <p:cNvPr id="3" name="Shape 1626"/>
          <p:cNvSpPr txBox="1">
            <a:spLocks/>
          </p:cNvSpPr>
          <p:nvPr/>
        </p:nvSpPr>
        <p:spPr>
          <a:xfrm>
            <a:off x="4139952" y="1707654"/>
            <a:ext cx="5040560" cy="23042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3200" smtClean="0"/>
              <a:t/>
            </a:r>
            <a:br>
              <a:rPr lang="en-US" altLang="ko-KR" sz="3200" smtClean="0"/>
            </a:br>
            <a:r>
              <a:rPr lang="en-US" altLang="ko-KR" sz="23900" smtClean="0"/>
              <a:t>XP</a:t>
            </a:r>
            <a:endParaRPr lang="en" sz="8800"/>
          </a:p>
        </p:txBody>
      </p:sp>
      <p:sp>
        <p:nvSpPr>
          <p:cNvPr id="4" name="Shape 1626"/>
          <p:cNvSpPr txBox="1">
            <a:spLocks/>
          </p:cNvSpPr>
          <p:nvPr/>
        </p:nvSpPr>
        <p:spPr>
          <a:xfrm>
            <a:off x="3347864" y="-524594"/>
            <a:ext cx="2016224" cy="20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1990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endParaRPr lang="en" sz="199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59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467544" y="1419622"/>
            <a:ext cx="8352928" cy="21602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1. XP needs at least one </a:t>
            </a:r>
            <a:r>
              <a:rPr lang="en-US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Veteran.</a:t>
            </a:r>
            <a:br>
              <a:rPr lang="en-US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</a:br>
            <a: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2. Customer Centered Excessively.</a:t>
            </a:r>
            <a:b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</a:br>
            <a: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3. Teamwork overly enforced. </a:t>
            </a:r>
            <a:b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</a:br>
            <a: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4. Hard to apply to large project.</a:t>
            </a:r>
            <a:endParaRPr lang="en" sz="2800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02231" y="-956642"/>
            <a:ext cx="477349" cy="701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hape 1626"/>
          <p:cNvSpPr txBox="1">
            <a:spLocks/>
          </p:cNvSpPr>
          <p:nvPr/>
        </p:nvSpPr>
        <p:spPr>
          <a:xfrm>
            <a:off x="7210896" y="483518"/>
            <a:ext cx="1872208" cy="936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0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Cons</a:t>
            </a:r>
            <a:endParaRPr lang="en" sz="5000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23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Shape 1851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Shape 1853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0">
                <a:solidFill>
                  <a:srgbClr val="9FC5E8"/>
                </a:solidFill>
              </a:rPr>
              <a:t>THANKS!</a:t>
            </a:r>
          </a:p>
        </p:txBody>
      </p:sp>
      <p:sp>
        <p:nvSpPr>
          <p:cNvPr id="1854" name="Shape 1854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 smtClean="0"/>
              <a:t>Do U have any questions?</a:t>
            </a:r>
            <a:endParaRPr lang="en" sz="2400" b="1"/>
          </a:p>
        </p:txBody>
      </p:sp>
    </p:spTree>
    <p:extLst>
      <p:ext uri="{BB962C8B-B14F-4D97-AF65-F5344CB8AC3E}">
        <p14:creationId xmlns:p14="http://schemas.microsoft.com/office/powerpoint/2010/main" val="2480878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</a:p>
        </p:txBody>
      </p:sp>
      <p:sp>
        <p:nvSpPr>
          <p:cNvPr id="1536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WHAT IS XP?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2406075" y="605125"/>
            <a:ext cx="6738000" cy="31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8" name="Shape 1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00" y="236250"/>
            <a:ext cx="2045875" cy="2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Shape 1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75" y="1474349"/>
            <a:ext cx="2999650" cy="40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 txBox="1"/>
          <p:nvPr/>
        </p:nvSpPr>
        <p:spPr>
          <a:xfrm>
            <a:off x="2319598" y="796950"/>
            <a:ext cx="6788906" cy="31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XP의 </a:t>
            </a:r>
            <a:r>
              <a:rPr lang="en" sz="24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sz="17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'고객이 원하는 </a:t>
            </a:r>
            <a:r>
              <a:rPr lang="en" sz="175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양질의 소프트웨어</a:t>
            </a:r>
            <a:r>
              <a:rPr lang="en" sz="17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" sz="17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sz="1750" b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빠른 </a:t>
            </a:r>
            <a:r>
              <a:rPr lang="en" sz="175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" sz="17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안에 전달하는 것</a:t>
            </a:r>
            <a:r>
              <a:rPr lang="en" sz="17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endParaRPr lang="en" sz="17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XP는 이를 고객과 팀원과의 커뮤니케이션을 통해 달성한다</a:t>
            </a: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sz="1700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4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XP만의 특징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sz="1700" b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테스트 </a:t>
            </a:r>
            <a:r>
              <a:rPr lang="ko-KR" altLang="en-US" sz="1700" b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케이스</a:t>
            </a: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먼저 작성하고 그 테스트를 기반으로 프로젝트를 </a:t>
            </a: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완성해나간다</a:t>
            </a: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00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spcBef>
                <a:spcPts val="0"/>
              </a:spcBef>
              <a:buNone/>
            </a:pPr>
            <a:endParaRPr sz="1700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PURPOSE</a:t>
            </a:r>
            <a:br>
              <a:rPr lang="en" sz="1700" smtClean="0"/>
            </a:br>
            <a:r>
              <a:rPr lang="en" sz="1700" smtClean="0"/>
              <a:t>&amp; FEATURE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-1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700" smtClean="0"/>
              <a:t>VALUE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-2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27784" y="1059582"/>
            <a:ext cx="6696744" cy="3672408"/>
            <a:chOff x="2555776" y="974874"/>
            <a:chExt cx="6696744" cy="3672408"/>
          </a:xfrm>
        </p:grpSpPr>
        <p:sp>
          <p:nvSpPr>
            <p:cNvPr id="6" name="Shape 1544"/>
            <p:cNvSpPr txBox="1"/>
            <p:nvPr/>
          </p:nvSpPr>
          <p:spPr>
            <a:xfrm>
              <a:off x="2555776" y="1982986"/>
              <a:ext cx="3242053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-KR" altLang="en-US" sz="3600" b="1" smtClean="0">
                  <a:solidFill>
                    <a:schemeClr val="accent1">
                      <a:lumMod val="75000"/>
                    </a:schemeClr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단순함</a:t>
              </a:r>
              <a:endParaRPr sz="360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Shape 1544"/>
            <p:cNvSpPr txBox="1"/>
            <p:nvPr/>
          </p:nvSpPr>
          <p:spPr>
            <a:xfrm>
              <a:off x="4839320" y="974874"/>
              <a:ext cx="2973040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-KR" altLang="en-US" sz="4800" smtClean="0">
                  <a:solidFill>
                    <a:srgbClr val="4D4D4D"/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용기</a:t>
              </a:r>
              <a:endParaRPr sz="48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Shape 1544"/>
            <p:cNvSpPr txBox="1"/>
            <p:nvPr/>
          </p:nvSpPr>
          <p:spPr>
            <a:xfrm>
              <a:off x="6640078" y="2343026"/>
              <a:ext cx="261244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-KR" altLang="en-US" sz="3600" b="1" smtClean="0">
                  <a:solidFill>
                    <a:srgbClr val="4D4D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피드백</a:t>
              </a:r>
              <a:endParaRPr sz="3600" b="1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Shape 1544"/>
            <p:cNvSpPr txBox="1"/>
            <p:nvPr/>
          </p:nvSpPr>
          <p:spPr>
            <a:xfrm>
              <a:off x="3131840" y="3711178"/>
              <a:ext cx="208823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-KR" altLang="en-US" sz="2800" b="1" smtClean="0">
                  <a:solidFill>
                    <a:srgbClr val="4D4D4D"/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상호존중</a:t>
              </a:r>
              <a:endParaRPr sz="28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Shape 1544"/>
            <p:cNvSpPr txBox="1"/>
            <p:nvPr/>
          </p:nvSpPr>
          <p:spPr>
            <a:xfrm>
              <a:off x="6064014" y="3999210"/>
              <a:ext cx="2828466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-KR" altLang="en-US" sz="2800" b="1" smtClean="0">
                  <a:solidFill>
                    <a:schemeClr val="accent1">
                      <a:lumMod val="75000"/>
                    </a:schemeClr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endParaRPr sz="280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Shape 1598"/>
            <p:cNvSpPr txBox="1">
              <a:spLocks/>
            </p:cNvSpPr>
            <p:nvPr/>
          </p:nvSpPr>
          <p:spPr>
            <a:xfrm>
              <a:off x="4329292" y="1975315"/>
              <a:ext cx="4419172" cy="115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Montserrat"/>
                <a:buNone/>
                <a:defRPr sz="18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lvl="1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lvl="2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lvl="3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lvl="4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lvl="5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lvl="6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lvl="7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lvl="8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sz="11000" smtClean="0">
                  <a:solidFill>
                    <a:srgbClr val="9FC5E8"/>
                  </a:solidFill>
                </a:rPr>
                <a:t>XP</a:t>
              </a:r>
              <a:endParaRPr lang="en" sz="11000">
                <a:solidFill>
                  <a:srgbClr val="9FC5E8"/>
                </a:solidFill>
              </a:endParaRPr>
            </a:p>
          </p:txBody>
        </p:sp>
      </p:grpSp>
      <p:sp>
        <p:nvSpPr>
          <p:cNvPr id="12" name="Shape 1544"/>
          <p:cNvSpPr txBox="1"/>
          <p:nvPr/>
        </p:nvSpPr>
        <p:spPr>
          <a:xfrm>
            <a:off x="2267744" y="314102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가 추구하는 가치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919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700" smtClean="0"/>
              <a:t>Principle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-3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2" name="Shape 1544"/>
          <p:cNvSpPr txBox="1"/>
          <p:nvPr/>
        </p:nvSpPr>
        <p:spPr>
          <a:xfrm>
            <a:off x="2267744" y="314102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r>
              <a:rPr lang="ko-KR" altLang="en-US" sz="20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하는 원칙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47132" y="1517030"/>
            <a:ext cx="4766033" cy="2612186"/>
            <a:chOff x="3212324" y="1399724"/>
            <a:chExt cx="4766033" cy="2612186"/>
          </a:xfrm>
        </p:grpSpPr>
        <p:sp>
          <p:nvSpPr>
            <p:cNvPr id="11" name="Shape 1598"/>
            <p:cNvSpPr txBox="1">
              <a:spLocks/>
            </p:cNvSpPr>
            <p:nvPr/>
          </p:nvSpPr>
          <p:spPr>
            <a:xfrm>
              <a:off x="4617324" y="1881593"/>
              <a:ext cx="2487656" cy="115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Montserrat"/>
                <a:buNone/>
                <a:defRPr sz="18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lvl="1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lvl="2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lvl="3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lvl="4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lvl="5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lvl="6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lvl="7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lvl="8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sz="11000" smtClean="0">
                  <a:solidFill>
                    <a:srgbClr val="9FC5E8"/>
                  </a:solidFill>
                </a:rPr>
                <a:t>XP</a:t>
              </a:r>
              <a:endParaRPr lang="en" sz="11000">
                <a:solidFill>
                  <a:srgbClr val="9FC5E8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12324" y="2875095"/>
              <a:ext cx="1537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상호이익</a:t>
              </a:r>
              <a:endPara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64459" y="2220933"/>
              <a:ext cx="665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잉여</a:t>
              </a:r>
              <a:endPara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52652" y="1889264"/>
              <a:ext cx="57099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30813" y="3027450"/>
              <a:ext cx="957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반성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22799" y="1673240"/>
              <a:ext cx="957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34719" y="2513052"/>
              <a:ext cx="1343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인간성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9488" y="1399724"/>
              <a:ext cx="57099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</a:t>
              </a:r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</a:t>
              </a:r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성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3604" y="3304024"/>
              <a:ext cx="2597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자기유사성</a:t>
              </a:r>
              <a:endParaRPr lang="ko-KR" altLang="en-US" sz="40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36096" y="1457216"/>
              <a:ext cx="19207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다양성</a:t>
              </a:r>
              <a:endParaRPr lang="ko-KR" altLang="en-US" sz="4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04980" y="2098824"/>
              <a:ext cx="861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</a:t>
              </a:r>
              <a:endPara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66679" y="3063239"/>
              <a:ext cx="473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</a:t>
              </a:r>
              <a:r>
                <a:rPr lang="en-US" altLang="ko-KR" sz="2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2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2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패</a:t>
              </a:r>
              <a:endPara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32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2. XP Process</a:t>
            </a:r>
            <a:endParaRPr lang="en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623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title"/>
          </p:nvPr>
        </p:nvSpPr>
        <p:spPr>
          <a:xfrm>
            <a:off x="203875" y="1347614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XP PROCESS</a:t>
            </a:r>
          </a:p>
        </p:txBody>
      </p:sp>
      <p:pic>
        <p:nvPicPr>
          <p:cNvPr id="1551" name="Shape 1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312" y="526132"/>
            <a:ext cx="5686425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6" name="Shape 1544"/>
          <p:cNvSpPr txBox="1"/>
          <p:nvPr/>
        </p:nvSpPr>
        <p:spPr>
          <a:xfrm>
            <a:off x="2267744" y="314102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 I</a:t>
            </a:r>
            <a:r>
              <a:rPr lang="en-US" altLang="ko-KR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teration 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PLANNING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83768" y="1779662"/>
            <a:ext cx="6301500" cy="1644978"/>
            <a:chOff x="2590980" y="1749261"/>
            <a:chExt cx="6301500" cy="1644978"/>
          </a:xfrm>
        </p:grpSpPr>
        <p:sp>
          <p:nvSpPr>
            <p:cNvPr id="1558" name="Shape 1558"/>
            <p:cNvSpPr/>
            <p:nvPr/>
          </p:nvSpPr>
          <p:spPr>
            <a:xfrm>
              <a:off x="2590980" y="2284800"/>
              <a:ext cx="6301500" cy="573900"/>
            </a:xfrm>
            <a:prstGeom prst="homePlate">
              <a:avLst>
                <a:gd name="adj" fmla="val 50000"/>
              </a:avLst>
            </a:prstGeom>
            <a:solidFill>
              <a:srgbClr val="CFE2F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820198" y="1750255"/>
              <a:ext cx="1642990" cy="1642990"/>
            </a:xfrm>
            <a:prstGeom prst="ellipse">
              <a:avLst/>
            </a:prstGeom>
            <a:solidFill>
              <a:srgbClr val="6FA8DC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60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고객이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U</a:t>
              </a:r>
              <a:r>
                <a:rPr lang="en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ser </a:t>
              </a:r>
              <a:r>
                <a:rPr lang="en" sz="1600" b="1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story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작성</a:t>
              </a: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4793821" y="1750255"/>
              <a:ext cx="1642990" cy="1642990"/>
            </a:xfrm>
            <a:prstGeom prst="ellipse">
              <a:avLst/>
            </a:prstGeom>
            <a:solidFill>
              <a:srgbClr val="3D85C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60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개발자가 </a:t>
              </a:r>
              <a:r>
                <a:rPr lang="en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User </a:t>
              </a:r>
              <a:r>
                <a:rPr lang="en" sz="1600" b="1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story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검토</a:t>
              </a: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6767444" y="1749261"/>
              <a:ext cx="1644978" cy="1644978"/>
            </a:xfrm>
            <a:prstGeom prst="ellipse">
              <a:avLst/>
            </a:prstGeom>
            <a:solidFill>
              <a:srgbClr val="0B5394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altLang="ko-KR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Iteration</a:t>
              </a:r>
              <a:endParaRPr lang="en" sz="1600" b="1" smtClean="0">
                <a:solidFill>
                  <a:srgbClr val="FFFFFF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일정 협</a:t>
              </a:r>
              <a:r>
                <a:rPr lang="ko-KR" altLang="en-US" sz="160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상</a:t>
              </a:r>
              <a:endParaRPr lang="en" sz="160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endParaRPr>
            </a:p>
          </p:txBody>
        </p:sp>
      </p:grpSp>
      <p:sp>
        <p:nvSpPr>
          <p:cNvPr id="8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-1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9" name="Shape 1544"/>
          <p:cNvSpPr txBox="1"/>
          <p:nvPr/>
        </p:nvSpPr>
        <p:spPr>
          <a:xfrm>
            <a:off x="2319598" y="411510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Release Planning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454</Words>
  <Application>Microsoft Office PowerPoint</Application>
  <PresentationFormat>화면 슬라이드 쇼(16:9)</PresentationFormat>
  <Paragraphs>145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굴림</vt:lpstr>
      <vt:lpstr>Arial</vt:lpstr>
      <vt:lpstr>Montserrat</vt:lpstr>
      <vt:lpstr>Roboto</vt:lpstr>
      <vt:lpstr>나눔고딕</vt:lpstr>
      <vt:lpstr>맑은 고딕</vt:lpstr>
      <vt:lpstr>Aemelia template</vt:lpstr>
      <vt:lpstr>eXtreme Programming </vt:lpstr>
      <vt:lpstr>1. What is XP? </vt:lpstr>
      <vt:lpstr>WHAT IS XP?</vt:lpstr>
      <vt:lpstr>PURPOSE &amp; FEATURE</vt:lpstr>
      <vt:lpstr>VALUE</vt:lpstr>
      <vt:lpstr>Principle</vt:lpstr>
      <vt:lpstr>2. XP Process </vt:lpstr>
      <vt:lpstr>XP PROCESS</vt:lpstr>
      <vt:lpstr>PLANNING</vt:lpstr>
      <vt:lpstr>PowerPoint 프레젠테이션</vt:lpstr>
      <vt:lpstr>DESIGN</vt:lpstr>
      <vt:lpstr>PowerPoint 프레젠테이션</vt:lpstr>
      <vt:lpstr>PowerPoint 프레젠테이션</vt:lpstr>
      <vt:lpstr>CODING</vt:lpstr>
      <vt:lpstr>PowerPoint 프레젠테이션</vt:lpstr>
      <vt:lpstr>PowerPoint 프레젠테이션</vt:lpstr>
      <vt:lpstr>TESTING</vt:lpstr>
      <vt:lpstr>Small Release</vt:lpstr>
      <vt:lpstr>PowerPoint 프레젠테이션</vt:lpstr>
      <vt:lpstr>3. Managing</vt:lpstr>
      <vt:lpstr>PowerPoint 프레젠테이션</vt:lpstr>
      <vt:lpstr>PowerPoint 프레젠테이션</vt:lpstr>
      <vt:lpstr>Fix XP WHEN IT  BREAKS!</vt:lpstr>
      <vt:lpstr>HIGH MAINTAINABILITY  </vt:lpstr>
      <vt:lpstr>CONCRETE RESPONSIBILITY</vt:lpstr>
      <vt:lpstr>LIGHT</vt:lpstr>
      <vt:lpstr>   LOW  COST</vt:lpstr>
      <vt:lpstr>1. XP needs at least one Veteran. 2. Customer Centered Excessively. 3. Teamwork overly enforced.  4. Hard to apply to large project.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Programming </dc:title>
  <cp:lastModifiedBy>Frederica Bernkastel</cp:lastModifiedBy>
  <cp:revision>75</cp:revision>
  <dcterms:modified xsi:type="dcterms:W3CDTF">2016-03-31T13:38:12Z</dcterms:modified>
</cp:coreProperties>
</file>